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6" r:id="rId3"/>
  </p:sldMasterIdLst>
  <p:notesMasterIdLst>
    <p:notesMasterId r:id="rId64"/>
  </p:notesMasterIdLst>
  <p:handoutMasterIdLst>
    <p:handoutMasterId r:id="rId65"/>
  </p:handoutMasterIdLst>
  <p:sldIdLst>
    <p:sldId id="473" r:id="rId4"/>
    <p:sldId id="396" r:id="rId5"/>
    <p:sldId id="391" r:id="rId6"/>
    <p:sldId id="428" r:id="rId7"/>
    <p:sldId id="482" r:id="rId8"/>
    <p:sldId id="484" r:id="rId9"/>
    <p:sldId id="485" r:id="rId10"/>
    <p:sldId id="486" r:id="rId11"/>
    <p:sldId id="487" r:id="rId12"/>
    <p:sldId id="488" r:id="rId13"/>
    <p:sldId id="489" r:id="rId14"/>
    <p:sldId id="490" r:id="rId15"/>
    <p:sldId id="491" r:id="rId16"/>
    <p:sldId id="492" r:id="rId17"/>
    <p:sldId id="483" r:id="rId18"/>
    <p:sldId id="494" r:id="rId19"/>
    <p:sldId id="495" r:id="rId20"/>
    <p:sldId id="496" r:id="rId21"/>
    <p:sldId id="497" r:id="rId22"/>
    <p:sldId id="498" r:id="rId23"/>
    <p:sldId id="499" r:id="rId24"/>
    <p:sldId id="500" r:id="rId25"/>
    <p:sldId id="501" r:id="rId26"/>
    <p:sldId id="502" r:id="rId27"/>
    <p:sldId id="503" r:id="rId28"/>
    <p:sldId id="505" r:id="rId29"/>
    <p:sldId id="506" r:id="rId30"/>
    <p:sldId id="507" r:id="rId31"/>
    <p:sldId id="508" r:id="rId32"/>
    <p:sldId id="504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  <p:sldId id="535" r:id="rId59"/>
    <p:sldId id="536" r:id="rId60"/>
    <p:sldId id="537" r:id="rId61"/>
    <p:sldId id="538" r:id="rId62"/>
    <p:sldId id="388" r:id="rId6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328" y="56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6018500" y="4994012"/>
            <a:ext cx="260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표준 입출력 함수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0C0CB-1EFA-4FD5-B71C-A73FF01AC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/60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/60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/60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/60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9" r:id="rId4"/>
    <p:sldLayoutId id="2147483680" r:id="rId5"/>
    <p:sldLayoutId id="2147483678" r:id="rId6"/>
    <p:sldLayoutId id="2147483663" r:id="rId7"/>
    <p:sldLayoutId id="2147483665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DBMS</a:t>
            </a: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와 </a:t>
            </a:r>
            <a:r>
              <a:rPr kumimoji="1" lang="en-US" altLang="ko-KR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PHP </a:t>
            </a: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연동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08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25A4DF-FDFA-4E08-B56A-99F1C29EA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7345064" cy="45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PHP</a:t>
            </a:r>
            <a:r>
              <a:rPr lang="ko-KR" altLang="en-US" dirty="0"/>
              <a:t>에서 데이터베이스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168865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데이터베이스 선택 함수</a:t>
            </a:r>
            <a:endParaRPr lang="en-US" altLang="ko-KR" dirty="0">
              <a:solidFill>
                <a:srgbClr val="FF3399"/>
              </a:solidFill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rgbClr val="FF3399"/>
                </a:solidFill>
              </a:rPr>
              <a:t>   </a:t>
            </a:r>
            <a:endParaRPr lang="en-US" altLang="ko-KR" sz="1000" dirty="0"/>
          </a:p>
          <a:p>
            <a:pPr lvl="1"/>
            <a:r>
              <a:rPr lang="en-US" altLang="ko-KR" dirty="0"/>
              <a:t>PHP </a:t>
            </a:r>
            <a:r>
              <a:rPr lang="ko-KR" altLang="en-US" dirty="0"/>
              <a:t>프로그램에서 데이터베이스를 선택할 때는 </a:t>
            </a:r>
            <a:r>
              <a:rPr lang="en-US" altLang="ko-KR" dirty="0" err="1"/>
              <a:t>mysqli_select_db</a:t>
            </a:r>
            <a:r>
              <a:rPr lang="en-US" altLang="ko-KR" dirty="0"/>
              <a:t>( 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1"/>
            <a:r>
              <a:rPr lang="en-US" altLang="ko-KR" dirty="0" err="1"/>
              <a:t>mysqli_select_db</a:t>
            </a:r>
            <a:r>
              <a:rPr lang="en-US" altLang="ko-KR" dirty="0"/>
              <a:t>( ) </a:t>
            </a:r>
            <a:r>
              <a:rPr lang="ko-KR" altLang="en-US" dirty="0"/>
              <a:t>함수의 사용형식은 다음과 같음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F140BE-D523-4641-A8A8-23D85CD2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3178552"/>
            <a:ext cx="8161442" cy="7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2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088232"/>
          </a:xfrm>
        </p:spPr>
        <p:txBody>
          <a:bodyPr/>
          <a:lstStyle/>
          <a:p>
            <a:r>
              <a:rPr lang="ko-KR" altLang="en-US" dirty="0"/>
              <a:t>데이터베이스 존재 확인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/>
              <a:t>MariaDB</a:t>
            </a:r>
            <a:r>
              <a:rPr lang="ko-KR" altLang="en-US" dirty="0"/>
              <a:t>에 접속한 다음 </a:t>
            </a:r>
            <a:r>
              <a:rPr lang="en-US" altLang="ko-KR" dirty="0" err="1"/>
              <a:t>study_db</a:t>
            </a:r>
            <a:r>
              <a:rPr lang="en-US" altLang="ko-KR" dirty="0"/>
              <a:t> </a:t>
            </a:r>
            <a:r>
              <a:rPr lang="ko-KR" altLang="en-US" dirty="0"/>
              <a:t>데이터베이스가 존재하는지를 확인하고 </a:t>
            </a:r>
            <a:r>
              <a:rPr lang="en-US" altLang="ko-KR" dirty="0" err="1"/>
              <a:t>study_db</a:t>
            </a:r>
            <a:r>
              <a:rPr lang="en-US" altLang="ko-KR" dirty="0"/>
              <a:t> </a:t>
            </a:r>
            <a:r>
              <a:rPr lang="ko-KR" altLang="en-US" dirty="0"/>
              <a:t>데이터베이스가 없다면 생성해야 함</a:t>
            </a:r>
            <a:endParaRPr lang="en-US" altLang="ko-KR" dirty="0"/>
          </a:p>
          <a:p>
            <a:pPr lvl="1"/>
            <a:r>
              <a:rPr lang="ko-KR" altLang="en-US" dirty="0"/>
              <a:t>관리자 계정인 </a:t>
            </a:r>
            <a:r>
              <a:rPr lang="en-US" altLang="ko-KR" dirty="0"/>
              <a:t>root</a:t>
            </a:r>
            <a:r>
              <a:rPr lang="ko-KR" altLang="en-US" dirty="0"/>
              <a:t>로 접속하여 </a:t>
            </a:r>
            <a:r>
              <a:rPr lang="en-US" altLang="ko-KR" dirty="0" err="1"/>
              <a:t>study_db</a:t>
            </a:r>
            <a:r>
              <a:rPr lang="en-US" altLang="ko-KR" dirty="0"/>
              <a:t> </a:t>
            </a:r>
            <a:r>
              <a:rPr lang="ko-KR" altLang="en-US" dirty="0"/>
              <a:t>데이터베이스가 존재하는지를 다음과 같이 확인 후 </a:t>
            </a:r>
            <a:r>
              <a:rPr lang="en-US" altLang="ko-KR" dirty="0"/>
              <a:t>MariaDB </a:t>
            </a:r>
            <a:r>
              <a:rPr lang="ko-KR" altLang="en-US" dirty="0"/>
              <a:t>접속을 종료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B284BB-98D4-4ADC-92E8-39A5A7C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7956376" cy="15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3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FBF9CA-1706-446C-8E3B-38B5AC8A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692696"/>
            <a:ext cx="8388424" cy="522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C400E4-0C1F-4286-AD92-4C598EDE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86" y="369237"/>
            <a:ext cx="8117070" cy="61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4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DE6EBD-6F28-4E17-96DC-401F4B54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53" y="836713"/>
            <a:ext cx="8115504" cy="38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7DC0D8-E2C5-4FA1-9C46-C34272E66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5616624" cy="37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927FD0B-8190-4A1F-BE0F-27A6DD96F99F}"/>
              </a:ext>
            </a:extLst>
          </p:cNvPr>
          <p:cNvGrpSpPr/>
          <p:nvPr/>
        </p:nvGrpSpPr>
        <p:grpSpPr>
          <a:xfrm>
            <a:off x="665820" y="710818"/>
            <a:ext cx="7812360" cy="5436363"/>
            <a:chOff x="0" y="404664"/>
            <a:chExt cx="9144000" cy="636300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EA7296-08AD-48CC-87FC-F426AB4F0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4664"/>
              <a:ext cx="9144000" cy="204851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233E9D-67E2-4451-8144-BC55E6842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72" y="2482499"/>
              <a:ext cx="5868144" cy="428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52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197668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한글 깨짐 방지를 위한 환경변수 설정</a:t>
            </a:r>
            <a:endParaRPr lang="en-US" altLang="ko-KR" dirty="0">
              <a:solidFill>
                <a:srgbClr val="FF3399"/>
              </a:solidFill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rgbClr val="FF3399"/>
                </a:solidFill>
              </a:rPr>
              <a:t>   </a:t>
            </a:r>
            <a:endParaRPr lang="en-US" altLang="ko-KR" sz="1000" dirty="0"/>
          </a:p>
          <a:p>
            <a:pPr lvl="1"/>
            <a:r>
              <a:rPr lang="en-US" altLang="ko-KR" dirty="0"/>
              <a:t>Apache </a:t>
            </a:r>
            <a:r>
              <a:rPr lang="ko-KR" altLang="en-US" dirty="0"/>
              <a:t>웹 서버의 </a:t>
            </a:r>
            <a:r>
              <a:rPr lang="en-US" altLang="ko-KR" dirty="0"/>
              <a:t>httpd-</a:t>
            </a:r>
            <a:r>
              <a:rPr lang="en-US" altLang="ko-KR" dirty="0" err="1"/>
              <a:t>languages.conf</a:t>
            </a:r>
            <a:r>
              <a:rPr lang="en-US" altLang="ko-KR" dirty="0"/>
              <a:t> </a:t>
            </a:r>
            <a:r>
              <a:rPr lang="ko-KR" altLang="en-US" dirty="0"/>
              <a:t>파일 환경변수 설정</a:t>
            </a:r>
            <a:endParaRPr lang="en-US" altLang="ko-KR" dirty="0"/>
          </a:p>
          <a:p>
            <a:pPr lvl="2"/>
            <a:r>
              <a:rPr lang="en-US" altLang="ko-KR" dirty="0"/>
              <a:t>D:\xampp\apache\conf\extra\httpd-language.conf </a:t>
            </a:r>
            <a:r>
              <a:rPr lang="ko-KR" altLang="en-US" dirty="0"/>
              <a:t>파일을 노트패드에서 연 다음 </a:t>
            </a:r>
            <a:endParaRPr lang="en-US" altLang="ko-KR" dirty="0"/>
          </a:p>
          <a:p>
            <a:pPr lvl="2"/>
            <a:r>
              <a:rPr lang="en-US" altLang="ko-KR" dirty="0"/>
              <a:t>[Ctrl]+[F]</a:t>
            </a:r>
            <a:r>
              <a:rPr lang="ko-KR" altLang="en-US" dirty="0"/>
              <a:t>를 눌러 키워드 검색하여 해당 라인으로 이동 후 환경설정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03</a:t>
            </a:r>
            <a:endParaRPr lang="ko-KR" altLang="en-US" sz="3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581783-9A87-47E4-85EE-0D240DEA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429000"/>
            <a:ext cx="799288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1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/>
          <a:lstStyle/>
          <a:p>
            <a:r>
              <a:rPr lang="en-US" altLang="ko-KR" dirty="0"/>
              <a:t>PHP </a:t>
            </a:r>
            <a:r>
              <a:rPr lang="ko-KR" altLang="en-US" dirty="0"/>
              <a:t>웹 언어의 </a:t>
            </a:r>
            <a:r>
              <a:rPr lang="en-US" altLang="ko-KR" dirty="0"/>
              <a:t>php.ini </a:t>
            </a:r>
            <a:r>
              <a:rPr lang="ko-KR" altLang="en-US" dirty="0"/>
              <a:t>파일 환경변수 설정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ko-KR" altLang="en-US" dirty="0"/>
              <a:t>노트패드에서 </a:t>
            </a:r>
            <a:r>
              <a:rPr lang="en-US" altLang="ko-KR" dirty="0"/>
              <a:t>D:\xampp\php\php.ini </a:t>
            </a:r>
            <a:r>
              <a:rPr lang="ko-KR" altLang="en-US" dirty="0"/>
              <a:t>파일을 열어서 환경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6675BA-3C8B-4588-B915-0A7CEF9E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92088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3F0DA23-0ABF-4C58-9CC1-C5DA741AFBE0}"/>
              </a:ext>
            </a:extLst>
          </p:cNvPr>
          <p:cNvGrpSpPr/>
          <p:nvPr/>
        </p:nvGrpSpPr>
        <p:grpSpPr>
          <a:xfrm>
            <a:off x="0" y="160877"/>
            <a:ext cx="9144000" cy="6536246"/>
            <a:chOff x="0" y="160877"/>
            <a:chExt cx="9144000" cy="653624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0C1694-B866-411F-A0F8-3374EDAA2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0877"/>
              <a:ext cx="9144000" cy="653624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FC1F57-5FD2-4787-8006-FF90AA148327}"/>
                </a:ext>
              </a:extLst>
            </p:cNvPr>
            <p:cNvSpPr/>
            <p:nvPr/>
          </p:nvSpPr>
          <p:spPr>
            <a:xfrm>
              <a:off x="7308304" y="5373216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87373-95B5-431C-86FC-4F1028EF0E90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A66E0-555F-4419-ADCB-3CE8EF8B160E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2E8627-FF07-4480-96BB-0D519CBC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060848"/>
            <a:ext cx="5940152" cy="18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7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448272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데이터베이스 </a:t>
            </a:r>
            <a:r>
              <a:rPr lang="ko-KR" altLang="en-US" dirty="0" err="1"/>
              <a:t>쿼리문</a:t>
            </a:r>
            <a:r>
              <a:rPr lang="ko-KR" altLang="en-US" dirty="0"/>
              <a:t> 관련 함수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 err="1"/>
              <a:t>mysqli_query</a:t>
            </a:r>
            <a:r>
              <a:rPr lang="en-US" altLang="ko-KR" dirty="0"/>
              <a:t>( ) </a:t>
            </a:r>
            <a:r>
              <a:rPr lang="ko-KR" altLang="en-US" dirty="0"/>
              <a:t>함수를 사용하여 데이터베이스에 존재하는 테이블과 레코드 관련 질의 수행</a:t>
            </a:r>
            <a:endParaRPr lang="en-US" altLang="ko-KR" dirty="0"/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문법에 의해 작성된 질의 또는 접속을 식별하는 </a:t>
            </a:r>
            <a:r>
              <a:rPr lang="ko-KR" altLang="en-US" dirty="0" err="1"/>
              <a:t>변수명</a:t>
            </a:r>
            <a:r>
              <a:rPr lang="en-US" altLang="ko-KR" dirty="0"/>
              <a:t>(</a:t>
            </a:r>
            <a:r>
              <a:rPr lang="ko-KR" altLang="en-US" dirty="0"/>
              <a:t>식별자</a:t>
            </a:r>
            <a:r>
              <a:rPr lang="en-US" altLang="ko-KR" dirty="0"/>
              <a:t>)</a:t>
            </a:r>
            <a:r>
              <a:rPr lang="ko-KR" altLang="en-US" dirty="0"/>
              <a:t>를 매개변수로 받아 질의를 수행</a:t>
            </a:r>
            <a:endParaRPr lang="en-US" altLang="ko-KR" dirty="0"/>
          </a:p>
          <a:p>
            <a:pPr lvl="1"/>
            <a:r>
              <a:rPr lang="ko-KR" altLang="en-US" dirty="0"/>
              <a:t>데이터베이스 </a:t>
            </a:r>
            <a:r>
              <a:rPr lang="ko-KR" altLang="en-US" dirty="0" err="1"/>
              <a:t>쿼리문</a:t>
            </a:r>
            <a:r>
              <a:rPr lang="ko-KR" altLang="en-US" dirty="0"/>
              <a:t> 사용형식은 다음과 같음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A5C3A1-7EC0-4E9E-B33D-39FD1A81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995262"/>
            <a:ext cx="8136904" cy="7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0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368152"/>
          </a:xfrm>
        </p:spPr>
        <p:txBody>
          <a:bodyPr>
            <a:normAutofit/>
          </a:bodyPr>
          <a:lstStyle/>
          <a:p>
            <a:r>
              <a:rPr lang="ko-KR" altLang="en-US" dirty="0"/>
              <a:t>테이블 생성과 레코드 삽입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ko-KR" altLang="en-US" dirty="0"/>
              <a:t>관리자 계정인 </a:t>
            </a:r>
            <a:r>
              <a:rPr lang="en-US" altLang="ko-KR" dirty="0"/>
              <a:t>root </a:t>
            </a:r>
            <a:r>
              <a:rPr lang="ko-KR" altLang="en-US" dirty="0"/>
              <a:t>계정에 존재하는 </a:t>
            </a:r>
            <a:r>
              <a:rPr lang="en-US" altLang="ko-KR" dirty="0" err="1"/>
              <a:t>study_db</a:t>
            </a:r>
            <a:r>
              <a:rPr lang="en-US" altLang="ko-KR" dirty="0"/>
              <a:t> </a:t>
            </a:r>
            <a:r>
              <a:rPr lang="ko-KR" altLang="en-US" dirty="0"/>
              <a:t>데이터베이스에 다음 표에서 주어진 레코드를 삽입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A784C-7C16-4DAE-9DEE-F0A18F46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87" y="1916832"/>
            <a:ext cx="7416824" cy="20789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441ED3-96C3-4EAC-BDDF-EBB3D1C65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87" y="4221967"/>
            <a:ext cx="741682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0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테이블 생성 </a:t>
            </a:r>
            <a:r>
              <a:rPr lang="en-US" altLang="ko-KR" dirty="0"/>
              <a:t>: CREATE</a:t>
            </a:r>
          </a:p>
          <a:p>
            <a:pPr lvl="2"/>
            <a:r>
              <a:rPr lang="en-US" altLang="ko-KR" dirty="0"/>
              <a:t>SQL </a:t>
            </a:r>
            <a:r>
              <a:rPr lang="ko-KR" altLang="en-US" dirty="0"/>
              <a:t>쿼리문으로 </a:t>
            </a:r>
            <a:r>
              <a:rPr lang="en-US" altLang="ko-KR" dirty="0" err="1"/>
              <a:t>study_db</a:t>
            </a:r>
            <a:r>
              <a:rPr lang="en-US" altLang="ko-KR" dirty="0"/>
              <a:t> </a:t>
            </a:r>
            <a:r>
              <a:rPr lang="ko-KR" altLang="en-US" dirty="0"/>
              <a:t>데이터베이스에 새로운 </a:t>
            </a:r>
            <a:r>
              <a:rPr lang="en-US" altLang="ko-KR" dirty="0"/>
              <a:t>guest </a:t>
            </a:r>
            <a:r>
              <a:rPr lang="ko-KR" altLang="en-US" dirty="0"/>
              <a:t>테이블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2F9BC-2893-47F7-8BA2-DF6DC6C3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64" y="1484784"/>
            <a:ext cx="7983200" cy="29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78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B05FCC-B505-4D69-885C-BA138397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992888" cy="5142495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레코드 삽입 </a:t>
            </a:r>
            <a:r>
              <a:rPr lang="en-US" altLang="ko-KR" dirty="0"/>
              <a:t>: INSERT</a:t>
            </a:r>
          </a:p>
          <a:p>
            <a:pPr lvl="2"/>
            <a:r>
              <a:rPr lang="en-US" altLang="ko-KR" dirty="0"/>
              <a:t>SQL </a:t>
            </a:r>
            <a:r>
              <a:rPr lang="ko-KR" altLang="en-US" dirty="0"/>
              <a:t>쿼리문으로 </a:t>
            </a:r>
            <a:r>
              <a:rPr lang="en-US" altLang="ko-KR" dirty="0"/>
              <a:t>guest </a:t>
            </a:r>
            <a:r>
              <a:rPr lang="ko-KR" altLang="en-US" dirty="0"/>
              <a:t>테이블에 레코드 삽입</a:t>
            </a:r>
          </a:p>
        </p:txBody>
      </p:sp>
    </p:spTree>
    <p:extLst>
      <p:ext uri="{BB962C8B-B14F-4D97-AF65-F5344CB8AC3E}">
        <p14:creationId xmlns:p14="http://schemas.microsoft.com/office/powerpoint/2010/main" val="30989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PHP </a:t>
            </a:r>
            <a:r>
              <a:rPr lang="ko-KR" altLang="en-US" dirty="0"/>
              <a:t>프로그램에서 테이블 생성과 </a:t>
            </a:r>
            <a:r>
              <a:rPr lang="en-US" altLang="ko-KR" dirty="0"/>
              <a:t>5</a:t>
            </a:r>
            <a:r>
              <a:rPr lang="ko-KR" altLang="en-US" dirty="0"/>
              <a:t>개 레코드를 한꺼번에 삽입</a:t>
            </a:r>
            <a:endParaRPr lang="en-US" altLang="ko-KR" dirty="0"/>
          </a:p>
          <a:p>
            <a:pPr lvl="2"/>
            <a:r>
              <a:rPr lang="ko-KR" altLang="en-US" dirty="0"/>
              <a:t>다음 예제를 통해 테이블 생성과 레코드 </a:t>
            </a:r>
            <a:r>
              <a:rPr lang="en-US" altLang="ko-KR" dirty="0"/>
              <a:t>5</a:t>
            </a:r>
            <a:r>
              <a:rPr lang="ko-KR" altLang="en-US" dirty="0"/>
              <a:t>개를 삽입과정 수행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A9E88D7-59EB-4461-827E-53A661978F46}"/>
              </a:ext>
            </a:extLst>
          </p:cNvPr>
          <p:cNvGrpSpPr/>
          <p:nvPr/>
        </p:nvGrpSpPr>
        <p:grpSpPr>
          <a:xfrm>
            <a:off x="557808" y="1556792"/>
            <a:ext cx="8028384" cy="4172300"/>
            <a:chOff x="0" y="1515869"/>
            <a:chExt cx="9144000" cy="47520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5B707DC-0207-4556-8279-D477250C8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15869"/>
              <a:ext cx="9144000" cy="382626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E15F10-C82C-4BFC-A076-BE9A664F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32" y="5173523"/>
              <a:ext cx="9090000" cy="109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008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2A934A-4559-486C-8D5A-09CE5963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836712"/>
            <a:ext cx="8316416" cy="43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8A7799-AE15-41BB-9649-2698A0C9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1" y="620688"/>
            <a:ext cx="8316416" cy="56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1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FE0ED29-E059-4E24-ADA0-FEF7CAB01CB8}"/>
              </a:ext>
            </a:extLst>
          </p:cNvPr>
          <p:cNvGrpSpPr/>
          <p:nvPr/>
        </p:nvGrpSpPr>
        <p:grpSpPr>
          <a:xfrm>
            <a:off x="412654" y="720764"/>
            <a:ext cx="8334185" cy="5228516"/>
            <a:chOff x="0" y="332656"/>
            <a:chExt cx="9144000" cy="57365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779863E-5A97-45F5-AE8B-7C26FACD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13987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B1482B-9E65-4EAA-9ECC-B7FCB1C7B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53" y="1611631"/>
              <a:ext cx="9068400" cy="445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1088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49CB69-C960-4875-978F-E9264296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44" y="725354"/>
            <a:ext cx="8348095" cy="534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1FDA850-755E-494F-AD19-07C096102AD4}"/>
              </a:ext>
            </a:extLst>
          </p:cNvPr>
          <p:cNvGrpSpPr/>
          <p:nvPr/>
        </p:nvGrpSpPr>
        <p:grpSpPr>
          <a:xfrm>
            <a:off x="424376" y="719893"/>
            <a:ext cx="8279296" cy="4221275"/>
            <a:chOff x="0" y="292766"/>
            <a:chExt cx="9149614" cy="46650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8F1A7B4-38AA-4A96-83BC-4F6114C25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2766"/>
              <a:ext cx="9144000" cy="314587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0B0595-4A14-4552-8E94-E1403B65E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14" y="3356992"/>
              <a:ext cx="9122400" cy="1600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57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DBMS </a:t>
            </a:r>
            <a:r>
              <a:rPr lang="ko-KR" altLang="en-US" dirty="0"/>
              <a:t>접속과 종료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49696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3399"/>
                </a:solidFill>
              </a:rPr>
              <a:t>MariaDB</a:t>
            </a:r>
            <a:r>
              <a:rPr lang="ko-KR" altLang="en-US" dirty="0">
                <a:solidFill>
                  <a:srgbClr val="FF3399"/>
                </a:solidFill>
              </a:rPr>
              <a:t>의 범용성</a:t>
            </a:r>
            <a:endParaRPr lang="en-US" altLang="ko-KR" dirty="0">
              <a:solidFill>
                <a:srgbClr val="FF3399"/>
              </a:solidFill>
            </a:endParaRPr>
          </a:p>
          <a:p>
            <a:pPr marL="0" indent="0">
              <a:buNone/>
            </a:pPr>
            <a:r>
              <a:rPr lang="ko-KR" altLang="en-US" sz="1000" dirty="0">
                <a:solidFill>
                  <a:srgbClr val="FF3399"/>
                </a:solidFill>
              </a:rPr>
              <a:t>   </a:t>
            </a:r>
            <a:endParaRPr lang="en-US" altLang="ko-KR" sz="1000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을 기반으로 만든 오픈 소스 기반의 관계형 데이터베이스로 </a:t>
            </a:r>
            <a:r>
              <a:rPr lang="en-US" altLang="ko-KR" dirty="0"/>
              <a:t>MySQL</a:t>
            </a:r>
            <a:r>
              <a:rPr lang="ko-KR" altLang="en-US" dirty="0"/>
              <a:t>과 사용방법은 거의 비슷함</a:t>
            </a:r>
            <a:endParaRPr lang="en-US" altLang="ko-KR" dirty="0"/>
          </a:p>
          <a:p>
            <a:pPr lvl="1"/>
            <a:r>
              <a:rPr lang="en-US" altLang="ko-KR" dirty="0"/>
              <a:t>MySQL </a:t>
            </a:r>
            <a:r>
              <a:rPr lang="ko-KR" altLang="en-US" dirty="0"/>
              <a:t>사용자가 </a:t>
            </a:r>
            <a:r>
              <a:rPr lang="en-US" altLang="ko-KR" dirty="0"/>
              <a:t>DB</a:t>
            </a:r>
            <a:r>
              <a:rPr lang="ko-KR" altLang="en-US" dirty="0"/>
              <a:t>를 </a:t>
            </a:r>
            <a:r>
              <a:rPr lang="en-US" altLang="ko-KR" dirty="0"/>
              <a:t>MariaDB</a:t>
            </a:r>
            <a:r>
              <a:rPr lang="ko-KR" altLang="en-US" dirty="0"/>
              <a:t>로 바꿔도 애플리케이션을 수정할 필요가 없음</a:t>
            </a:r>
            <a:endParaRPr lang="en-US" altLang="ko-KR" dirty="0"/>
          </a:p>
          <a:p>
            <a:pPr lvl="1"/>
            <a:r>
              <a:rPr lang="ko-KR" altLang="en-US" dirty="0"/>
              <a:t>오픈소스 소프트웨어인 </a:t>
            </a:r>
            <a:r>
              <a:rPr lang="en-US" altLang="ko-KR" dirty="0"/>
              <a:t>MariaDB</a:t>
            </a:r>
            <a:r>
              <a:rPr lang="ko-KR" altLang="en-US" dirty="0"/>
              <a:t>는 커뮤니티의 수많은 개발자와 사용자들이 모두 동참하여 함께 소스 코드를 수정</a:t>
            </a:r>
            <a:endParaRPr lang="en-US" altLang="ko-KR" dirty="0"/>
          </a:p>
          <a:p>
            <a:pPr lvl="1"/>
            <a:r>
              <a:rPr lang="ko-KR" altLang="en-US" dirty="0"/>
              <a:t>특정 기능만을 테스트하는 상용 소프트웨어보다는 훨씬 더 안정적이라는 평가를 받고 있음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10E7E8-DEB5-46B8-BF87-65A4B948A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48680"/>
            <a:ext cx="7480152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2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A705322-E735-4BA0-BE76-B96E693B5428}"/>
              </a:ext>
            </a:extLst>
          </p:cNvPr>
          <p:cNvGrpSpPr/>
          <p:nvPr/>
        </p:nvGrpSpPr>
        <p:grpSpPr>
          <a:xfrm>
            <a:off x="629816" y="620688"/>
            <a:ext cx="7884368" cy="6020150"/>
            <a:chOff x="629816" y="620688"/>
            <a:chExt cx="7884368" cy="60201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E3D967B-325D-4972-BD74-C870CA701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816" y="620688"/>
              <a:ext cx="7884368" cy="203311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E284AC-8EE8-48DA-9294-771C4414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909" y="2780928"/>
              <a:ext cx="5272913" cy="3859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31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PHP </a:t>
            </a:r>
            <a:r>
              <a:rPr lang="ko-KR" altLang="en-US" dirty="0"/>
              <a:t>프로그램으로 테이블만 생성</a:t>
            </a:r>
            <a:endParaRPr lang="en-US" altLang="ko-KR" dirty="0"/>
          </a:p>
          <a:p>
            <a:pPr lvl="2"/>
            <a:r>
              <a:rPr lang="en-US" altLang="ko-KR" dirty="0" err="1"/>
              <a:t>space_tbl</a:t>
            </a:r>
            <a:r>
              <a:rPr lang="en-US" altLang="ko-KR" dirty="0"/>
              <a:t> </a:t>
            </a:r>
            <a:r>
              <a:rPr lang="ko-KR" altLang="en-US" dirty="0"/>
              <a:t>테이블을 생성하기 위한 필드명과 데이터 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9752E-4AA1-45E0-9B14-951E111B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7577853" cy="217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92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504056"/>
          </a:xfrm>
        </p:spPr>
        <p:txBody>
          <a:bodyPr>
            <a:normAutofit/>
          </a:bodyPr>
          <a:lstStyle/>
          <a:p>
            <a:pPr lvl="2"/>
            <a:r>
              <a:rPr lang="en-US" altLang="ko-KR" dirty="0"/>
              <a:t>PHP </a:t>
            </a:r>
            <a:r>
              <a:rPr lang="ko-KR" altLang="en-US" dirty="0"/>
              <a:t>프로그램에서 </a:t>
            </a:r>
            <a:r>
              <a:rPr lang="en-US" altLang="ko-KR" dirty="0" err="1"/>
              <a:t>space_tbl</a:t>
            </a:r>
            <a:r>
              <a:rPr lang="en-US" altLang="ko-KR" dirty="0"/>
              <a:t> </a:t>
            </a:r>
            <a:r>
              <a:rPr lang="ko-KR" altLang="en-US" dirty="0"/>
              <a:t>테이블 생성 </a:t>
            </a:r>
            <a:r>
              <a:rPr lang="ko-KR" altLang="en-US" dirty="0" err="1"/>
              <a:t>쿼리문</a:t>
            </a:r>
            <a:r>
              <a:rPr lang="ko-KR" altLang="en-US" dirty="0"/>
              <a:t>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67521-5C91-4F7E-97B2-78E6895E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7668344" cy="2048067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5F1D0C6C-314F-4445-B2FC-21793A33B89B}"/>
              </a:ext>
            </a:extLst>
          </p:cNvPr>
          <p:cNvSpPr txBox="1">
            <a:spLocks/>
          </p:cNvSpPr>
          <p:nvPr/>
        </p:nvSpPr>
        <p:spPr>
          <a:xfrm>
            <a:off x="250825" y="3262979"/>
            <a:ext cx="864235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dirty="0"/>
              <a:t>다음 예제를 통해 </a:t>
            </a:r>
            <a:r>
              <a:rPr lang="en-US" altLang="ko-KR" dirty="0"/>
              <a:t>PHP </a:t>
            </a:r>
            <a:r>
              <a:rPr lang="ko-KR" altLang="en-US" dirty="0"/>
              <a:t>프로그램으로 테이블을 생성하는 과정 수행</a:t>
            </a:r>
          </a:p>
        </p:txBody>
      </p:sp>
    </p:spTree>
    <p:extLst>
      <p:ext uri="{BB962C8B-B14F-4D97-AF65-F5344CB8AC3E}">
        <p14:creationId xmlns:p14="http://schemas.microsoft.com/office/powerpoint/2010/main" val="2697807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E5A08A-455D-4BF5-9888-BA28AF4BFAB4}"/>
              </a:ext>
            </a:extLst>
          </p:cNvPr>
          <p:cNvGrpSpPr/>
          <p:nvPr/>
        </p:nvGrpSpPr>
        <p:grpSpPr>
          <a:xfrm>
            <a:off x="413792" y="625150"/>
            <a:ext cx="8316416" cy="5607700"/>
            <a:chOff x="0" y="116632"/>
            <a:chExt cx="9154800" cy="61730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F3E2CB5-FA69-40B8-B924-634250F15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485709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8A4D35-89CB-4E64-8B16-321687F9F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896374"/>
              <a:ext cx="9154800" cy="1393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911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D13F30-E9FD-41DD-A8C8-D1454708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7" y="489785"/>
            <a:ext cx="8248866" cy="58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1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31B19F5-6BC8-4312-AB1A-D2853B2FC5C5}"/>
              </a:ext>
            </a:extLst>
          </p:cNvPr>
          <p:cNvGrpSpPr/>
          <p:nvPr/>
        </p:nvGrpSpPr>
        <p:grpSpPr>
          <a:xfrm>
            <a:off x="436682" y="498170"/>
            <a:ext cx="8272800" cy="5894964"/>
            <a:chOff x="436682" y="498170"/>
            <a:chExt cx="8272800" cy="58949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FE86D2-1E19-40C3-B3A2-074CFF242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567" y="498170"/>
              <a:ext cx="8248866" cy="496076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A2928A-E86A-4215-845F-BED8E7AC3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682" y="5362216"/>
              <a:ext cx="8272800" cy="1030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874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D638D1-7B69-4C1D-92B3-22282931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04" y="692696"/>
            <a:ext cx="8271792" cy="11135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CE5905-F397-4239-947E-8BF3A0B0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060848"/>
            <a:ext cx="6014974" cy="42900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451524-1B46-4280-A0B1-3CF8907887CB}"/>
              </a:ext>
            </a:extLst>
          </p:cNvPr>
          <p:cNvSpPr/>
          <p:nvPr/>
        </p:nvSpPr>
        <p:spPr>
          <a:xfrm>
            <a:off x="3491880" y="4077072"/>
            <a:ext cx="4248472" cy="28803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새로 고침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을 여러 번 누를 경우 테이블 생성 실패 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1889834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545979-5E04-448D-9C59-8AFFC981AD1B}"/>
              </a:ext>
            </a:extLst>
          </p:cNvPr>
          <p:cNvGrpSpPr/>
          <p:nvPr/>
        </p:nvGrpSpPr>
        <p:grpSpPr>
          <a:xfrm>
            <a:off x="571473" y="620688"/>
            <a:ext cx="8001053" cy="5753755"/>
            <a:chOff x="-52841" y="332656"/>
            <a:chExt cx="9196841" cy="66136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2A6C343-9557-44A3-B1E1-96A25BCE1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254553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4956605-2D5E-4C69-9A9D-FFAD47CFB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841" y="2996952"/>
              <a:ext cx="6516216" cy="3949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5008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864096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PHP </a:t>
            </a:r>
            <a:r>
              <a:rPr lang="ko-KR" altLang="en-US" dirty="0"/>
              <a:t>프로그램에서 생성된 테이블에 데이터 입력</a:t>
            </a:r>
            <a:endParaRPr lang="en-US" altLang="ko-KR" dirty="0"/>
          </a:p>
          <a:p>
            <a:pPr lvl="2"/>
            <a:r>
              <a:rPr lang="ko-KR" altLang="en-US" dirty="0"/>
              <a:t>한글이 깨지지 않도록 다음과 같이 </a:t>
            </a:r>
            <a:r>
              <a:rPr lang="en-US" altLang="ko-KR" dirty="0"/>
              <a:t>SQL </a:t>
            </a:r>
            <a:r>
              <a:rPr lang="ko-KR" altLang="en-US" dirty="0" err="1"/>
              <a:t>쿼리문</a:t>
            </a:r>
            <a:r>
              <a:rPr lang="ko-KR" altLang="en-US" dirty="0"/>
              <a:t>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54B460-69D3-4EF3-8067-63D23287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920880" cy="1870208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7F343938-F7ED-4F30-A145-841E7D7EB9A4}"/>
              </a:ext>
            </a:extLst>
          </p:cNvPr>
          <p:cNvSpPr txBox="1">
            <a:spLocks/>
          </p:cNvSpPr>
          <p:nvPr/>
        </p:nvSpPr>
        <p:spPr>
          <a:xfrm>
            <a:off x="250825" y="3513714"/>
            <a:ext cx="8642350" cy="493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8-4]</a:t>
            </a:r>
            <a:r>
              <a:rPr lang="ko-KR" altLang="en-US" dirty="0"/>
              <a:t>에서 생성한 </a:t>
            </a:r>
            <a:r>
              <a:rPr lang="en-US" altLang="ko-KR" dirty="0" err="1"/>
              <a:t>space_tbl</a:t>
            </a:r>
            <a:r>
              <a:rPr lang="en-US" altLang="ko-KR" dirty="0"/>
              <a:t> </a:t>
            </a:r>
            <a:r>
              <a:rPr lang="ko-KR" altLang="en-US" dirty="0"/>
              <a:t>테이블에 입력할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65F66-501E-4CD3-A597-32A096B1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077072"/>
            <a:ext cx="7848872" cy="19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5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00200"/>
          </a:xfrm>
        </p:spPr>
        <p:txBody>
          <a:bodyPr/>
          <a:lstStyle/>
          <a:p>
            <a:r>
              <a:rPr lang="en-US" altLang="ko-KR" dirty="0"/>
              <a:t>DBMS </a:t>
            </a:r>
            <a:r>
              <a:rPr lang="ko-KR" altLang="en-US" dirty="0"/>
              <a:t>접속 및 종료 함수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 err="1"/>
              <a:t>mysqli_connect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PHP</a:t>
            </a:r>
            <a:r>
              <a:rPr lang="ko-KR" altLang="en-US" dirty="0"/>
              <a:t>에서 </a:t>
            </a:r>
            <a:r>
              <a:rPr lang="en-US" altLang="ko-KR" dirty="0"/>
              <a:t>MariaDB</a:t>
            </a:r>
            <a:r>
              <a:rPr lang="ko-KR" altLang="en-US" dirty="0"/>
              <a:t>에 접속 함수</a:t>
            </a:r>
            <a:endParaRPr lang="en-US" altLang="ko-KR" dirty="0"/>
          </a:p>
          <a:p>
            <a:pPr lvl="1"/>
            <a:r>
              <a:rPr lang="en-US" altLang="ko-KR" dirty="0" err="1"/>
              <a:t>mysqli_close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MariaDB </a:t>
            </a:r>
            <a:r>
              <a:rPr lang="ko-KR" altLang="en-US" dirty="0"/>
              <a:t>접속 종료 함수</a:t>
            </a:r>
            <a:endParaRPr lang="en-US" altLang="ko-KR" dirty="0"/>
          </a:p>
          <a:p>
            <a:pPr lvl="1"/>
            <a:r>
              <a:rPr lang="ko-KR" altLang="en-US" dirty="0"/>
              <a:t>사용형식은 다음과 같음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8AF4BD-2B63-4EE9-B022-FAA96C58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65209"/>
            <a:ext cx="8028384" cy="9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9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B6AE0D-3CF6-477D-B3AD-5AFB5AD8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476672"/>
            <a:ext cx="8532440" cy="57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06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8C02EF-E454-4A6E-BAA0-CCD8C22C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6" y="620688"/>
            <a:ext cx="8543964" cy="54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01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EF40AC-04EB-4E16-AD23-741DEE0B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66" y="404664"/>
            <a:ext cx="8521378" cy="61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74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3F7A04-8FB8-446E-BBB4-0D9C05A0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7" y="620688"/>
            <a:ext cx="8555488" cy="43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86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406833D-3CB3-4C2E-A3A7-CC9DC42F6E2E}"/>
              </a:ext>
            </a:extLst>
          </p:cNvPr>
          <p:cNvGrpSpPr/>
          <p:nvPr/>
        </p:nvGrpSpPr>
        <p:grpSpPr>
          <a:xfrm>
            <a:off x="539552" y="692696"/>
            <a:ext cx="8136904" cy="4714222"/>
            <a:chOff x="539552" y="692696"/>
            <a:chExt cx="8136904" cy="471422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18843B1-E417-407E-9244-5119520D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692696"/>
              <a:ext cx="8136904" cy="75647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BB1134-C9B5-47A5-B0FB-75B53910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628800"/>
              <a:ext cx="6767320" cy="3778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028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CE4B7D-B354-499B-9388-AA087070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35" y="692696"/>
            <a:ext cx="8199530" cy="49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46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>
            <a:normAutofit/>
          </a:bodyPr>
          <a:lstStyle/>
          <a:p>
            <a:r>
              <a:rPr lang="ko-KR" altLang="en-US" dirty="0"/>
              <a:t>레코드와 필드 개수 구하기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ko-KR" altLang="en-US" dirty="0"/>
              <a:t>레코드의 개수 구하기 </a:t>
            </a:r>
            <a:r>
              <a:rPr lang="en-US" altLang="ko-KR" dirty="0"/>
              <a:t>: </a:t>
            </a:r>
            <a:r>
              <a:rPr lang="en-US" altLang="ko-KR" dirty="0" err="1"/>
              <a:t>mysqli_num_rows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3AFE43-37C4-4F64-A901-AA60FFC9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1652670"/>
            <a:ext cx="8316416" cy="19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6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238499E-4D77-45D0-ACC1-F90B7E0FC85A}"/>
              </a:ext>
            </a:extLst>
          </p:cNvPr>
          <p:cNvGrpSpPr/>
          <p:nvPr/>
        </p:nvGrpSpPr>
        <p:grpSpPr>
          <a:xfrm>
            <a:off x="269776" y="493030"/>
            <a:ext cx="8604448" cy="5871940"/>
            <a:chOff x="0" y="188640"/>
            <a:chExt cx="9144000" cy="624014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E83C9E3-4B4F-46E8-933C-9AC86B30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417550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5CC3D0-E23C-4883-BEA2-FA77CA1E2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72" y="4301769"/>
              <a:ext cx="9118800" cy="2127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1252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FFF3EF-F3E7-460F-A92B-EDFC9E74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836712"/>
            <a:ext cx="8622704" cy="24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4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9FAA24-AA61-4017-96DC-0E45FE20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764704"/>
            <a:ext cx="8388424" cy="43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3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93610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Apache </a:t>
            </a:r>
            <a:r>
              <a:rPr lang="ko-KR" altLang="en-US" dirty="0"/>
              <a:t>서버와 </a:t>
            </a:r>
            <a:r>
              <a:rPr lang="en-US" altLang="ko-KR" dirty="0"/>
              <a:t>DBMS </a:t>
            </a:r>
            <a:r>
              <a:rPr lang="ko-KR" altLang="en-US" dirty="0"/>
              <a:t>구동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와 </a:t>
            </a:r>
            <a:r>
              <a:rPr lang="en-US" altLang="ko-KR" dirty="0"/>
              <a:t>PHP </a:t>
            </a:r>
            <a:r>
              <a:rPr lang="ko-KR" altLang="en-US" dirty="0"/>
              <a:t>연동을 위해서는 </a:t>
            </a:r>
            <a:r>
              <a:rPr lang="en-US" altLang="ko-KR" dirty="0"/>
              <a:t>XAMPP </a:t>
            </a:r>
            <a:r>
              <a:rPr lang="ko-KR" altLang="en-US" dirty="0"/>
              <a:t>패키지를 활성화해야 함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A6C75F-F7CD-4EF5-B2CA-009DDDA0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8051384" cy="48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43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50405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필드의 개수 구하기 </a:t>
            </a:r>
            <a:r>
              <a:rPr lang="en-US" altLang="ko-KR" dirty="0"/>
              <a:t>: </a:t>
            </a:r>
            <a:r>
              <a:rPr lang="en-US" altLang="ko-KR" dirty="0" err="1"/>
              <a:t>mysqli_num_fields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833E53-C351-48C3-9052-84DB1955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" y="1026029"/>
            <a:ext cx="8300087" cy="19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9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9636CCA-8088-45C0-ABD9-D3C9028A243C}"/>
              </a:ext>
            </a:extLst>
          </p:cNvPr>
          <p:cNvGrpSpPr/>
          <p:nvPr/>
        </p:nvGrpSpPr>
        <p:grpSpPr>
          <a:xfrm>
            <a:off x="269776" y="476672"/>
            <a:ext cx="8604448" cy="5748384"/>
            <a:chOff x="0" y="116632"/>
            <a:chExt cx="9144000" cy="61088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D5C8F57-A826-41C1-915D-7745CA74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2"/>
              <a:ext cx="9144000" cy="141489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E10C1E6-B405-4AF5-8E5A-8682139D8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28800"/>
              <a:ext cx="9144000" cy="4596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4706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77B71-F86A-4000-A2BE-A9018BED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836712"/>
            <a:ext cx="8604448" cy="246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7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A99A53-80A2-4627-82E5-8AA4453A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764704"/>
            <a:ext cx="8100392" cy="4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05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440160"/>
          </a:xfrm>
        </p:spPr>
        <p:txBody>
          <a:bodyPr>
            <a:normAutofit/>
          </a:bodyPr>
          <a:lstStyle/>
          <a:p>
            <a:r>
              <a:rPr lang="ko-KR" altLang="en-US" dirty="0"/>
              <a:t>레코드 불러오기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ko-KR" altLang="en-US" dirty="0"/>
              <a:t>하나의 레코드 단위 호출 </a:t>
            </a:r>
            <a:r>
              <a:rPr lang="en-US" altLang="ko-KR" dirty="0"/>
              <a:t>: </a:t>
            </a:r>
            <a:r>
              <a:rPr lang="en-US" altLang="ko-KR" dirty="0" err="1"/>
              <a:t>mysqli_fetch_row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배열을 사용하여 레코드 호출 </a:t>
            </a:r>
            <a:r>
              <a:rPr lang="en-US" altLang="ko-KR" dirty="0"/>
              <a:t>: </a:t>
            </a:r>
            <a:r>
              <a:rPr lang="en-US" altLang="ko-KR" dirty="0" err="1"/>
              <a:t>mysqli_fetch_array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23AC09-68C5-4665-8B6E-CB84B533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88840"/>
            <a:ext cx="8262664" cy="1886042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E1D7FAC-D310-4332-B578-DA6D5B91AACE}"/>
              </a:ext>
            </a:extLst>
          </p:cNvPr>
          <p:cNvSpPr txBox="1">
            <a:spLocks/>
          </p:cNvSpPr>
          <p:nvPr/>
        </p:nvSpPr>
        <p:spPr>
          <a:xfrm>
            <a:off x="250825" y="4221088"/>
            <a:ext cx="864235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다음 예제에서는 </a:t>
            </a:r>
            <a:r>
              <a:rPr lang="en-US" altLang="ko-KR" dirty="0"/>
              <a:t>guest </a:t>
            </a:r>
            <a:r>
              <a:rPr lang="ko-KR" altLang="en-US" dirty="0"/>
              <a:t>테이블에 존재하는 레코드를 하나씩 호출하여 반복문으로 전체 레코드를 출력하는 과정을 수행</a:t>
            </a:r>
          </a:p>
        </p:txBody>
      </p:sp>
    </p:spTree>
    <p:extLst>
      <p:ext uri="{BB962C8B-B14F-4D97-AF65-F5344CB8AC3E}">
        <p14:creationId xmlns:p14="http://schemas.microsoft.com/office/powerpoint/2010/main" val="3886143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F03A4F-EFBB-40ED-A9CC-98636F46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" y="260648"/>
            <a:ext cx="8604448" cy="62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23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115F19E-6222-4CC1-8E7D-CE2F586C31F6}"/>
              </a:ext>
            </a:extLst>
          </p:cNvPr>
          <p:cNvGrpSpPr/>
          <p:nvPr/>
        </p:nvGrpSpPr>
        <p:grpSpPr>
          <a:xfrm>
            <a:off x="269776" y="332656"/>
            <a:ext cx="8568000" cy="6122736"/>
            <a:chOff x="269776" y="476672"/>
            <a:chExt cx="8568000" cy="612273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F6B281-F3A6-4CA1-BEFC-64CAA057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776" y="476672"/>
              <a:ext cx="8550696" cy="518044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D8F3DB-6CBC-43E6-B5AE-21E4CC82C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776" y="5545696"/>
              <a:ext cx="8568000" cy="1053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5647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D94811-F99C-442D-90FD-F5B345CA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4" y="476672"/>
            <a:ext cx="8589772" cy="5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55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1E7AA9-53E3-4145-B630-A230012C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4" y="476673"/>
            <a:ext cx="8589772" cy="21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67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EDDD08D-2EE7-46A8-AD8C-45AE3762F7A6}"/>
              </a:ext>
            </a:extLst>
          </p:cNvPr>
          <p:cNvGrpSpPr/>
          <p:nvPr/>
        </p:nvGrpSpPr>
        <p:grpSpPr>
          <a:xfrm>
            <a:off x="449796" y="548680"/>
            <a:ext cx="8244408" cy="5809297"/>
            <a:chOff x="449796" y="548680"/>
            <a:chExt cx="8244408" cy="580929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F4B854D-F67B-40FB-A513-076552E8B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796" y="548680"/>
              <a:ext cx="8244408" cy="7949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1C6A613-1E9B-4A67-83B5-52DB92DDB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568" y="1412776"/>
              <a:ext cx="6372682" cy="4945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41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3ACC43-EFA1-40BF-AE3F-93DF4C84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0" y="620688"/>
            <a:ext cx="8346679" cy="57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8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95ECA7-5088-43F5-A53F-DEA97AACA9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08112"/>
          </a:xfrm>
        </p:spPr>
        <p:txBody>
          <a:bodyPr/>
          <a:lstStyle/>
          <a:p>
            <a:r>
              <a:rPr lang="en-US" altLang="ko-KR" dirty="0"/>
              <a:t>DBMS</a:t>
            </a:r>
            <a:r>
              <a:rPr lang="ko-KR" altLang="en-US" dirty="0"/>
              <a:t>와 </a:t>
            </a:r>
            <a:r>
              <a:rPr lang="en-US" altLang="ko-KR" dirty="0"/>
              <a:t>PHP</a:t>
            </a:r>
            <a:r>
              <a:rPr lang="ko-KR" altLang="en-US" dirty="0"/>
              <a:t>의 연동 확인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ko-KR" altLang="en-US" dirty="0"/>
              <a:t>다음 예제를 통해 </a:t>
            </a:r>
            <a:r>
              <a:rPr lang="en-US" altLang="ko-KR" dirty="0"/>
              <a:t>PHP </a:t>
            </a:r>
            <a:r>
              <a:rPr lang="ko-KR" altLang="en-US" dirty="0"/>
              <a:t>프로그램에서 </a:t>
            </a:r>
            <a:r>
              <a:rPr lang="en-US" altLang="ko-KR" dirty="0"/>
              <a:t>DBMS</a:t>
            </a:r>
            <a:r>
              <a:rPr lang="ko-KR" altLang="en-US" dirty="0"/>
              <a:t>와 연동과정을 살펴봄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4A3CA1-B57A-4806-A2E2-15BB7ED66AD2}"/>
              </a:ext>
            </a:extLst>
          </p:cNvPr>
          <p:cNvGrpSpPr/>
          <p:nvPr/>
        </p:nvGrpSpPr>
        <p:grpSpPr>
          <a:xfrm>
            <a:off x="485800" y="1772816"/>
            <a:ext cx="8172400" cy="4616376"/>
            <a:chOff x="0" y="1504153"/>
            <a:chExt cx="9144000" cy="51652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D404D5-5F1F-4CC0-8CF1-EE8E442FF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04153"/>
              <a:ext cx="9144000" cy="384969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4A47F1-84AF-4635-A6A5-D905ED416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67" y="5246954"/>
              <a:ext cx="9089338" cy="1422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610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7C1360-AA43-4A91-A47B-16722FE4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96" y="620688"/>
            <a:ext cx="8548208" cy="572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39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259374-AB79-48D0-A4B2-B9C59CF4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8522576" cy="14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7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510</Words>
  <Application>Microsoft Office PowerPoint</Application>
  <PresentationFormat>화면 슬라이드 쇼(4:3)</PresentationFormat>
  <Paragraphs>72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굴림</vt:lpstr>
      <vt:lpstr>맑은 고딕</vt:lpstr>
      <vt:lpstr>Arial</vt:lpstr>
      <vt:lpstr>Wingdings</vt:lpstr>
      <vt:lpstr>Office 테마</vt:lpstr>
      <vt:lpstr>2_Office 테마</vt:lpstr>
      <vt:lpstr>1_Office 테마</vt:lpstr>
      <vt:lpstr>PowerPoint 프레젠테이션</vt:lpstr>
      <vt:lpstr>PowerPoint 프레젠테이션</vt:lpstr>
      <vt:lpstr>DBMS 접속과 종료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PHP에서 데이터베이스 선택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 쿼리문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297</cp:revision>
  <cp:lastPrinted>2019-12-23T00:36:41Z</cp:lastPrinted>
  <dcterms:created xsi:type="dcterms:W3CDTF">2019-02-13T15:37:28Z</dcterms:created>
  <dcterms:modified xsi:type="dcterms:W3CDTF">2020-03-12T00:58:01Z</dcterms:modified>
</cp:coreProperties>
</file>